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0" r:id="rId4"/>
    <p:sldId id="260" r:id="rId5"/>
    <p:sldId id="297" r:id="rId6"/>
    <p:sldId id="298" r:id="rId7"/>
    <p:sldId id="299" r:id="rId8"/>
    <p:sldId id="261"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D7187F94-AEE5-4D34-9099-DD17C2BEE21E}" type="datetimeFigureOut">
              <a:rPr lang="nl-NL" smtClean="0"/>
              <a:t>6-6-2018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2A30381-173C-4F9C-B1CB-03E193C35847}" type="slidenum">
              <a:rPr lang="nl-NL" smtClean="0"/>
              <a:t>‹nr.›</a:t>
            </a:fld>
            <a:endParaRPr lang="nl-NL"/>
          </a:p>
        </p:txBody>
      </p:sp>
    </p:spTree>
    <p:extLst>
      <p:ext uri="{BB962C8B-B14F-4D97-AF65-F5344CB8AC3E}">
        <p14:creationId xmlns:p14="http://schemas.microsoft.com/office/powerpoint/2010/main" val="3710518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187F94-AEE5-4D34-9099-DD17C2BEE21E}" type="datetimeFigureOut">
              <a:rPr lang="nl-NL" smtClean="0"/>
              <a:t>6-6-2018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2A30381-173C-4F9C-B1CB-03E193C35847}" type="slidenum">
              <a:rPr lang="nl-NL" smtClean="0"/>
              <a:t>‹nr.›</a:t>
            </a:fld>
            <a:endParaRPr lang="nl-NL"/>
          </a:p>
        </p:txBody>
      </p:sp>
    </p:spTree>
    <p:extLst>
      <p:ext uri="{BB962C8B-B14F-4D97-AF65-F5344CB8AC3E}">
        <p14:creationId xmlns:p14="http://schemas.microsoft.com/office/powerpoint/2010/main" val="1521675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187F94-AEE5-4D34-9099-DD17C2BEE21E}" type="datetimeFigureOut">
              <a:rPr lang="nl-NL" smtClean="0"/>
              <a:t>6-6-2018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2A30381-173C-4F9C-B1CB-03E193C35847}" type="slidenum">
              <a:rPr lang="nl-NL" smtClean="0"/>
              <a:t>‹nr.›</a:t>
            </a:fld>
            <a:endParaRPr lang="nl-NL"/>
          </a:p>
        </p:txBody>
      </p:sp>
    </p:spTree>
    <p:extLst>
      <p:ext uri="{BB962C8B-B14F-4D97-AF65-F5344CB8AC3E}">
        <p14:creationId xmlns:p14="http://schemas.microsoft.com/office/powerpoint/2010/main" val="2878199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7187F94-AEE5-4D34-9099-DD17C2BEE21E}" type="datetimeFigureOut">
              <a:rPr lang="nl-NL" smtClean="0"/>
              <a:t>6-6-2018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2A30381-173C-4F9C-B1CB-03E193C35847}" type="slidenum">
              <a:rPr lang="nl-NL" smtClean="0"/>
              <a:t>‹nr.›</a:t>
            </a:fld>
            <a:endParaRPr lang="nl-NL"/>
          </a:p>
        </p:txBody>
      </p:sp>
    </p:spTree>
    <p:extLst>
      <p:ext uri="{BB962C8B-B14F-4D97-AF65-F5344CB8AC3E}">
        <p14:creationId xmlns:p14="http://schemas.microsoft.com/office/powerpoint/2010/main" val="2859779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D7187F94-AEE5-4D34-9099-DD17C2BEE21E}" type="datetimeFigureOut">
              <a:rPr lang="nl-NL" smtClean="0"/>
              <a:t>6-6-2018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2A30381-173C-4F9C-B1CB-03E193C35847}" type="slidenum">
              <a:rPr lang="nl-NL" smtClean="0"/>
              <a:t>‹nr.›</a:t>
            </a:fld>
            <a:endParaRPr lang="nl-NL"/>
          </a:p>
        </p:txBody>
      </p:sp>
    </p:spTree>
    <p:extLst>
      <p:ext uri="{BB962C8B-B14F-4D97-AF65-F5344CB8AC3E}">
        <p14:creationId xmlns:p14="http://schemas.microsoft.com/office/powerpoint/2010/main" val="466321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7187F94-AEE5-4D34-9099-DD17C2BEE21E}" type="datetimeFigureOut">
              <a:rPr lang="nl-NL" smtClean="0"/>
              <a:t>6-6-2018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2A30381-173C-4F9C-B1CB-03E193C35847}" type="slidenum">
              <a:rPr lang="nl-NL" smtClean="0"/>
              <a:t>‹nr.›</a:t>
            </a:fld>
            <a:endParaRPr lang="nl-NL"/>
          </a:p>
        </p:txBody>
      </p:sp>
    </p:spTree>
    <p:extLst>
      <p:ext uri="{BB962C8B-B14F-4D97-AF65-F5344CB8AC3E}">
        <p14:creationId xmlns:p14="http://schemas.microsoft.com/office/powerpoint/2010/main" val="147480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7187F94-AEE5-4D34-9099-DD17C2BEE21E}" type="datetimeFigureOut">
              <a:rPr lang="nl-NL" smtClean="0"/>
              <a:t>6-6-2018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2A30381-173C-4F9C-B1CB-03E193C35847}" type="slidenum">
              <a:rPr lang="nl-NL" smtClean="0"/>
              <a:t>‹nr.›</a:t>
            </a:fld>
            <a:endParaRPr lang="nl-NL"/>
          </a:p>
        </p:txBody>
      </p:sp>
    </p:spTree>
    <p:extLst>
      <p:ext uri="{BB962C8B-B14F-4D97-AF65-F5344CB8AC3E}">
        <p14:creationId xmlns:p14="http://schemas.microsoft.com/office/powerpoint/2010/main" val="510879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7187F94-AEE5-4D34-9099-DD17C2BEE21E}" type="datetimeFigureOut">
              <a:rPr lang="nl-NL" smtClean="0"/>
              <a:t>6-6-2018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2A30381-173C-4F9C-B1CB-03E193C35847}" type="slidenum">
              <a:rPr lang="nl-NL" smtClean="0"/>
              <a:t>‹nr.›</a:t>
            </a:fld>
            <a:endParaRPr lang="nl-NL"/>
          </a:p>
        </p:txBody>
      </p:sp>
    </p:spTree>
    <p:extLst>
      <p:ext uri="{BB962C8B-B14F-4D97-AF65-F5344CB8AC3E}">
        <p14:creationId xmlns:p14="http://schemas.microsoft.com/office/powerpoint/2010/main" val="3336895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7187F94-AEE5-4D34-9099-DD17C2BEE21E}" type="datetimeFigureOut">
              <a:rPr lang="nl-NL" smtClean="0"/>
              <a:t>6-6-2018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2A30381-173C-4F9C-B1CB-03E193C35847}" type="slidenum">
              <a:rPr lang="nl-NL" smtClean="0"/>
              <a:t>‹nr.›</a:t>
            </a:fld>
            <a:endParaRPr lang="nl-NL"/>
          </a:p>
        </p:txBody>
      </p:sp>
    </p:spTree>
    <p:extLst>
      <p:ext uri="{BB962C8B-B14F-4D97-AF65-F5344CB8AC3E}">
        <p14:creationId xmlns:p14="http://schemas.microsoft.com/office/powerpoint/2010/main" val="2191558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D7187F94-AEE5-4D34-9099-DD17C2BEE21E}" type="datetimeFigureOut">
              <a:rPr lang="nl-NL" smtClean="0"/>
              <a:t>6-6-2018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2A30381-173C-4F9C-B1CB-03E193C35847}" type="slidenum">
              <a:rPr lang="nl-NL" smtClean="0"/>
              <a:t>‹nr.›</a:t>
            </a:fld>
            <a:endParaRPr lang="nl-NL"/>
          </a:p>
        </p:txBody>
      </p:sp>
    </p:spTree>
    <p:extLst>
      <p:ext uri="{BB962C8B-B14F-4D97-AF65-F5344CB8AC3E}">
        <p14:creationId xmlns:p14="http://schemas.microsoft.com/office/powerpoint/2010/main" val="1558726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D7187F94-AEE5-4D34-9099-DD17C2BEE21E}" type="datetimeFigureOut">
              <a:rPr lang="nl-NL" smtClean="0"/>
              <a:t>6-6-2018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2A30381-173C-4F9C-B1CB-03E193C35847}" type="slidenum">
              <a:rPr lang="nl-NL" smtClean="0"/>
              <a:t>‹nr.›</a:t>
            </a:fld>
            <a:endParaRPr lang="nl-NL"/>
          </a:p>
        </p:txBody>
      </p:sp>
    </p:spTree>
    <p:extLst>
      <p:ext uri="{BB962C8B-B14F-4D97-AF65-F5344CB8AC3E}">
        <p14:creationId xmlns:p14="http://schemas.microsoft.com/office/powerpoint/2010/main" val="527030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187F94-AEE5-4D34-9099-DD17C2BEE21E}" type="datetimeFigureOut">
              <a:rPr lang="nl-NL" smtClean="0"/>
              <a:t>6-6-2018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A30381-173C-4F9C-B1CB-03E193C35847}" type="slidenum">
              <a:rPr lang="nl-NL" smtClean="0"/>
              <a:t>‹nr.›</a:t>
            </a:fld>
            <a:endParaRPr lang="nl-NL"/>
          </a:p>
        </p:txBody>
      </p:sp>
    </p:spTree>
    <p:extLst>
      <p:ext uri="{BB962C8B-B14F-4D97-AF65-F5344CB8AC3E}">
        <p14:creationId xmlns:p14="http://schemas.microsoft.com/office/powerpoint/2010/main" val="4290660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b="1" dirty="0" smtClean="0">
                <a:solidFill>
                  <a:srgbClr val="002060"/>
                </a:solidFill>
              </a:rPr>
              <a:t>Arbo en Wetgeving</a:t>
            </a:r>
            <a:endParaRPr lang="nl-NL" b="1" dirty="0">
              <a:solidFill>
                <a:srgbClr val="002060"/>
              </a:solidFill>
            </a:endParaRPr>
          </a:p>
        </p:txBody>
      </p:sp>
      <p:sp>
        <p:nvSpPr>
          <p:cNvPr id="3" name="Ondertitel 2"/>
          <p:cNvSpPr>
            <a:spLocks noGrp="1"/>
          </p:cNvSpPr>
          <p:nvPr>
            <p:ph type="subTitle" idx="1"/>
          </p:nvPr>
        </p:nvSpPr>
        <p:spPr/>
        <p:txBody>
          <a:bodyPr/>
          <a:lstStyle/>
          <a:p>
            <a:r>
              <a:rPr lang="nl-NL" dirty="0"/>
              <a:t>Wet op uitoefening van Diergeneeskunde</a:t>
            </a:r>
          </a:p>
        </p:txBody>
      </p:sp>
    </p:spTree>
    <p:extLst>
      <p:ext uri="{BB962C8B-B14F-4D97-AF65-F5344CB8AC3E}">
        <p14:creationId xmlns:p14="http://schemas.microsoft.com/office/powerpoint/2010/main" val="6102611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002060"/>
                </a:solidFill>
              </a:rPr>
              <a:t>Inhoud vandaag</a:t>
            </a:r>
            <a:endParaRPr lang="nl-NL" b="1" dirty="0">
              <a:solidFill>
                <a:srgbClr val="002060"/>
              </a:solidFill>
            </a:endParaRPr>
          </a:p>
        </p:txBody>
      </p:sp>
      <p:sp>
        <p:nvSpPr>
          <p:cNvPr id="3" name="Tijdelijke aanduiding voor inhoud 2"/>
          <p:cNvSpPr>
            <a:spLocks noGrp="1"/>
          </p:cNvSpPr>
          <p:nvPr>
            <p:ph idx="1"/>
          </p:nvPr>
        </p:nvSpPr>
        <p:spPr/>
        <p:txBody>
          <a:bodyPr/>
          <a:lstStyle/>
          <a:p>
            <a:r>
              <a:rPr lang="nl-NL" dirty="0" smtClean="0"/>
              <a:t>Info over afronden ARBO</a:t>
            </a:r>
          </a:p>
          <a:p>
            <a:r>
              <a:rPr lang="nl-NL" dirty="0" smtClean="0"/>
              <a:t>De WUD</a:t>
            </a:r>
          </a:p>
          <a:p>
            <a:r>
              <a:rPr lang="nl-NL" dirty="0" smtClean="0"/>
              <a:t>Opdracht lijst met handelingen</a:t>
            </a:r>
          </a:p>
          <a:p>
            <a:endParaRPr lang="nl-NL" dirty="0" smtClean="0"/>
          </a:p>
          <a:p>
            <a:endParaRPr lang="nl-NL" dirty="0"/>
          </a:p>
        </p:txBody>
      </p:sp>
    </p:spTree>
    <p:extLst>
      <p:ext uri="{BB962C8B-B14F-4D97-AF65-F5344CB8AC3E}">
        <p14:creationId xmlns:p14="http://schemas.microsoft.com/office/powerpoint/2010/main" val="15145373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002060"/>
                </a:solidFill>
              </a:rPr>
              <a:t>Afronden lessen ARBO</a:t>
            </a:r>
            <a:endParaRPr lang="nl-NL" b="1" dirty="0">
              <a:solidFill>
                <a:srgbClr val="002060"/>
              </a:solidFill>
            </a:endParaRPr>
          </a:p>
        </p:txBody>
      </p:sp>
      <p:sp>
        <p:nvSpPr>
          <p:cNvPr id="3" name="Tijdelijke aanduiding voor inhoud 2"/>
          <p:cNvSpPr>
            <a:spLocks noGrp="1"/>
          </p:cNvSpPr>
          <p:nvPr>
            <p:ph idx="1"/>
          </p:nvPr>
        </p:nvSpPr>
        <p:spPr/>
        <p:txBody>
          <a:bodyPr/>
          <a:lstStyle/>
          <a:p>
            <a:r>
              <a:rPr lang="nl-NL" dirty="0" smtClean="0"/>
              <a:t>Geen toets!</a:t>
            </a:r>
          </a:p>
          <a:p>
            <a:r>
              <a:rPr lang="nl-NL" dirty="0" smtClean="0"/>
              <a:t>Maar wel…..een (klein) verslag, met daarin:</a:t>
            </a:r>
          </a:p>
          <a:p>
            <a:pPr lvl="1"/>
            <a:r>
              <a:rPr lang="nl-NL" dirty="0" smtClean="0"/>
              <a:t>Standaard richtlijnen verslaglegging</a:t>
            </a:r>
          </a:p>
          <a:p>
            <a:pPr lvl="1"/>
            <a:r>
              <a:rPr lang="nl-NL" dirty="0" smtClean="0"/>
              <a:t>1 A4 beschrijving persoonlijke ervaring met wetten en regelgeving </a:t>
            </a:r>
          </a:p>
          <a:p>
            <a:pPr lvl="1"/>
            <a:r>
              <a:rPr lang="nl-NL" dirty="0" smtClean="0"/>
              <a:t>Opdracht lijst met handelingen</a:t>
            </a:r>
          </a:p>
          <a:p>
            <a:pPr lvl="1"/>
            <a:r>
              <a:rPr lang="nl-NL" dirty="0" smtClean="0"/>
              <a:t>Opdracht communicatieproblemen in de praktijk</a:t>
            </a:r>
          </a:p>
          <a:p>
            <a:pPr lvl="1"/>
            <a:r>
              <a:rPr lang="nl-NL" dirty="0" smtClean="0"/>
              <a:t>Opdracht euthanasie</a:t>
            </a:r>
          </a:p>
          <a:p>
            <a:pPr lvl="1"/>
            <a:endParaRPr lang="nl-NL" dirty="0"/>
          </a:p>
        </p:txBody>
      </p:sp>
    </p:spTree>
    <p:extLst>
      <p:ext uri="{BB962C8B-B14F-4D97-AF65-F5344CB8AC3E}">
        <p14:creationId xmlns:p14="http://schemas.microsoft.com/office/powerpoint/2010/main" val="4294427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002060"/>
                </a:solidFill>
              </a:rPr>
              <a:t>WUD</a:t>
            </a:r>
            <a:endParaRPr lang="nl-NL" b="1" dirty="0">
              <a:solidFill>
                <a:srgbClr val="002060"/>
              </a:solidFill>
            </a:endParaRPr>
          </a:p>
        </p:txBody>
      </p:sp>
      <p:sp>
        <p:nvSpPr>
          <p:cNvPr id="3" name="Tijdelijke aanduiding voor inhoud 2"/>
          <p:cNvSpPr>
            <a:spLocks noGrp="1"/>
          </p:cNvSpPr>
          <p:nvPr>
            <p:ph idx="1"/>
          </p:nvPr>
        </p:nvSpPr>
        <p:spPr/>
        <p:txBody>
          <a:bodyPr/>
          <a:lstStyle/>
          <a:p>
            <a:pPr marL="0" indent="0">
              <a:buNone/>
            </a:pPr>
            <a:r>
              <a:rPr lang="nl-NL" dirty="0" smtClean="0"/>
              <a:t>Wet op uitoefening van Diergeneeskunde</a:t>
            </a:r>
          </a:p>
          <a:p>
            <a:endParaRPr lang="nl-NL" dirty="0"/>
          </a:p>
          <a:p>
            <a:r>
              <a:rPr lang="nl-NL" dirty="0" smtClean="0"/>
              <a:t>Wetsartikelen over uitoefenen diergeneeskunde</a:t>
            </a:r>
          </a:p>
          <a:p>
            <a:r>
              <a:rPr lang="nl-NL" dirty="0" smtClean="0"/>
              <a:t>Diergeneeskundige zaken algemeen</a:t>
            </a:r>
          </a:p>
          <a:p>
            <a:r>
              <a:rPr lang="nl-NL" dirty="0" smtClean="0"/>
              <a:t>Bevoegdheden</a:t>
            </a:r>
          </a:p>
          <a:p>
            <a:r>
              <a:rPr lang="nl-NL" dirty="0" smtClean="0"/>
              <a:t>Registratie</a:t>
            </a:r>
          </a:p>
          <a:p>
            <a:r>
              <a:rPr lang="nl-NL" dirty="0" smtClean="0"/>
              <a:t>Veterinair tuchtrecht</a:t>
            </a:r>
          </a:p>
          <a:p>
            <a:r>
              <a:rPr lang="nl-NL" dirty="0" smtClean="0"/>
              <a:t>Definities</a:t>
            </a:r>
          </a:p>
          <a:p>
            <a:endParaRPr lang="nl-NL" dirty="0" smtClean="0"/>
          </a:p>
          <a:p>
            <a:endParaRPr lang="nl-NL" dirty="0" smtClean="0"/>
          </a:p>
          <a:p>
            <a:endParaRPr lang="nl-NL" dirty="0" smtClean="0"/>
          </a:p>
          <a:p>
            <a:endParaRPr lang="nl-NL" dirty="0" smtClean="0"/>
          </a:p>
          <a:p>
            <a:endParaRPr lang="nl-NL" dirty="0" smtClean="0"/>
          </a:p>
        </p:txBody>
      </p:sp>
    </p:spTree>
    <p:extLst>
      <p:ext uri="{BB962C8B-B14F-4D97-AF65-F5344CB8AC3E}">
        <p14:creationId xmlns:p14="http://schemas.microsoft.com/office/powerpoint/2010/main" val="13589507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002060"/>
                </a:solidFill>
              </a:rPr>
              <a:t>Definities</a:t>
            </a:r>
            <a:endParaRPr lang="nl-NL" b="1" dirty="0">
              <a:solidFill>
                <a:srgbClr val="002060"/>
              </a:solidFill>
            </a:endParaRPr>
          </a:p>
        </p:txBody>
      </p:sp>
      <p:sp>
        <p:nvSpPr>
          <p:cNvPr id="3" name="Tijdelijke aanduiding voor inhoud 2"/>
          <p:cNvSpPr>
            <a:spLocks noGrp="1"/>
          </p:cNvSpPr>
          <p:nvPr>
            <p:ph idx="1"/>
          </p:nvPr>
        </p:nvSpPr>
        <p:spPr>
          <a:xfrm>
            <a:off x="838200" y="1825625"/>
            <a:ext cx="10515600" cy="4679678"/>
          </a:xfrm>
        </p:spPr>
        <p:txBody>
          <a:bodyPr>
            <a:normAutofit fontScale="92500" lnSpcReduction="10000"/>
          </a:bodyPr>
          <a:lstStyle/>
          <a:p>
            <a:pPr marL="0" indent="0">
              <a:buNone/>
            </a:pPr>
            <a:r>
              <a:rPr lang="nl-NL" dirty="0" smtClean="0"/>
              <a:t>Uitoefenen van diergeneeskunde = </a:t>
            </a:r>
          </a:p>
          <a:p>
            <a:r>
              <a:rPr lang="nl-NL" dirty="0" smtClean="0"/>
              <a:t>Het onderzoeken van het dier;</a:t>
            </a:r>
          </a:p>
          <a:p>
            <a:r>
              <a:rPr lang="nl-NL" dirty="0" smtClean="0"/>
              <a:t>Het voorschrijven of toepassen van een behandeling met als doel het voorkomen of genezen van een infectieziekte, parasitaire ziekte, ofwel ter genezing, leniging, onderkenning of opheffing van een aandoening, ziekte of ziekteverschijnsel, in- of uitwendig letsel, pijn of gebrek bij dat dier;</a:t>
            </a:r>
          </a:p>
          <a:p>
            <a:r>
              <a:rPr lang="nl-NL" dirty="0" smtClean="0"/>
              <a:t>Het toepassen van algemene of plaatselijke verdoving (exclusief bedwelming in slachthuizen);</a:t>
            </a:r>
          </a:p>
          <a:p>
            <a:r>
              <a:rPr lang="nl-NL" dirty="0" smtClean="0"/>
              <a:t>Het verlenen van hulp bij een geboorte of plaatselijke verdoving van een vrucht en de daarmee verband houdende operaties;</a:t>
            </a:r>
          </a:p>
          <a:p>
            <a:r>
              <a:rPr lang="nl-NL" dirty="0" smtClean="0"/>
              <a:t>Het onvruchtbaar maken van een dier;</a:t>
            </a:r>
          </a:p>
          <a:p>
            <a:r>
              <a:rPr lang="nl-NL" dirty="0" smtClean="0"/>
              <a:t>Andere operaties die op een gezond dier worden verricht.</a:t>
            </a:r>
          </a:p>
          <a:p>
            <a:endParaRPr lang="nl-NL" dirty="0"/>
          </a:p>
        </p:txBody>
      </p:sp>
    </p:spTree>
    <p:extLst>
      <p:ext uri="{BB962C8B-B14F-4D97-AF65-F5344CB8AC3E}">
        <p14:creationId xmlns:p14="http://schemas.microsoft.com/office/powerpoint/2010/main" val="3051136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002060"/>
                </a:solidFill>
              </a:rPr>
              <a:t>WUD</a:t>
            </a:r>
            <a:endParaRPr lang="nl-NL" b="1" dirty="0">
              <a:solidFill>
                <a:srgbClr val="002060"/>
              </a:solidFill>
            </a:endParaRPr>
          </a:p>
        </p:txBody>
      </p:sp>
      <p:sp>
        <p:nvSpPr>
          <p:cNvPr id="3" name="Tijdelijke aanduiding voor inhoud 2"/>
          <p:cNvSpPr>
            <a:spLocks noGrp="1"/>
          </p:cNvSpPr>
          <p:nvPr>
            <p:ph idx="1"/>
          </p:nvPr>
        </p:nvSpPr>
        <p:spPr/>
        <p:txBody>
          <a:bodyPr/>
          <a:lstStyle/>
          <a:p>
            <a:r>
              <a:rPr lang="nl-NL" dirty="0" smtClean="0"/>
              <a:t>Regel: uitoefenen van diergeneeskunde is voorbehouden aan dierenartsen</a:t>
            </a:r>
          </a:p>
          <a:p>
            <a:r>
              <a:rPr lang="nl-NL" dirty="0" smtClean="0"/>
              <a:t>Logisch? </a:t>
            </a:r>
          </a:p>
          <a:p>
            <a:r>
              <a:rPr lang="nl-NL" dirty="0" smtClean="0"/>
              <a:t>Paraveterinair mag dan alleen de vloer dweilen en telefoon opnemen…</a:t>
            </a:r>
          </a:p>
          <a:p>
            <a:r>
              <a:rPr lang="nl-NL" dirty="0" smtClean="0"/>
              <a:t>WUD maakt uitzondering</a:t>
            </a:r>
          </a:p>
          <a:p>
            <a:r>
              <a:rPr lang="nl-NL" dirty="0" smtClean="0"/>
              <a:t>Besluit </a:t>
            </a:r>
            <a:r>
              <a:rPr lang="nl-NL" dirty="0" err="1" smtClean="0"/>
              <a:t>Paraveterinairen</a:t>
            </a:r>
            <a:endParaRPr lang="nl-NL" dirty="0" smtClean="0"/>
          </a:p>
          <a:p>
            <a:endParaRPr lang="nl-NL" dirty="0"/>
          </a:p>
        </p:txBody>
      </p:sp>
    </p:spTree>
    <p:extLst>
      <p:ext uri="{BB962C8B-B14F-4D97-AF65-F5344CB8AC3E}">
        <p14:creationId xmlns:p14="http://schemas.microsoft.com/office/powerpoint/2010/main" val="3033417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b="1" dirty="0" smtClean="0">
                <a:solidFill>
                  <a:srgbClr val="002060"/>
                </a:solidFill>
              </a:rPr>
              <a:t>Rol van dierenarts bij paraveterinaire handelingen</a:t>
            </a:r>
            <a:endParaRPr lang="nl-NL" sz="4000" b="1" dirty="0">
              <a:solidFill>
                <a:srgbClr val="002060"/>
              </a:solidFill>
            </a:endParaRPr>
          </a:p>
        </p:txBody>
      </p:sp>
      <p:sp>
        <p:nvSpPr>
          <p:cNvPr id="3" name="Tijdelijke aanduiding voor inhoud 2"/>
          <p:cNvSpPr>
            <a:spLocks noGrp="1"/>
          </p:cNvSpPr>
          <p:nvPr>
            <p:ph idx="1"/>
          </p:nvPr>
        </p:nvSpPr>
        <p:spPr/>
        <p:txBody>
          <a:bodyPr>
            <a:normAutofit fontScale="92500" lnSpcReduction="10000"/>
          </a:bodyPr>
          <a:lstStyle/>
          <a:p>
            <a:pPr marL="514350" indent="-514350">
              <a:buFont typeface="+mj-lt"/>
              <a:buAutoNum type="arabicPeriod"/>
            </a:pPr>
            <a:r>
              <a:rPr lang="nl-NL" dirty="0" smtClean="0"/>
              <a:t>Onder leiding van een dierenarts</a:t>
            </a:r>
          </a:p>
          <a:p>
            <a:pPr marL="0" indent="0">
              <a:buNone/>
            </a:pPr>
            <a:r>
              <a:rPr lang="nl-NL" sz="3000" dirty="0" smtClean="0"/>
              <a:t>      </a:t>
            </a:r>
            <a:r>
              <a:rPr lang="nl-NL" sz="2600" dirty="0" smtClean="0"/>
              <a:t>Bijvoorbeeld: </a:t>
            </a:r>
          </a:p>
          <a:p>
            <a:pPr lvl="1"/>
            <a:r>
              <a:rPr lang="nl-NL" dirty="0" smtClean="0"/>
              <a:t>Het toepassen bij een dier van een algemene of plaatselijke verdoving</a:t>
            </a:r>
          </a:p>
          <a:p>
            <a:pPr lvl="1"/>
            <a:r>
              <a:rPr lang="nl-NL" dirty="0" smtClean="0"/>
              <a:t>Handelingen ten behoeve van een door de dierenarts uit te voeren verwijdering van een vrucht van een dier, alsmede het onvruchtbaar maken van een dier.</a:t>
            </a:r>
          </a:p>
          <a:p>
            <a:pPr marL="457200" lvl="1" indent="0">
              <a:buNone/>
            </a:pPr>
            <a:endParaRPr lang="nl-NL" dirty="0" smtClean="0"/>
          </a:p>
          <a:p>
            <a:pPr marL="514350" indent="-514350">
              <a:buFont typeface="+mj-lt"/>
              <a:buAutoNum type="arabicPeriod"/>
            </a:pPr>
            <a:r>
              <a:rPr lang="nl-NL" dirty="0" smtClean="0"/>
              <a:t>Onder controle van een dierenarts</a:t>
            </a:r>
          </a:p>
          <a:p>
            <a:pPr marL="0" indent="0">
              <a:buNone/>
            </a:pPr>
            <a:r>
              <a:rPr lang="nl-NL" sz="3200" dirty="0"/>
              <a:t> </a:t>
            </a:r>
            <a:r>
              <a:rPr lang="nl-NL" sz="3200" dirty="0" smtClean="0"/>
              <a:t>     </a:t>
            </a:r>
            <a:r>
              <a:rPr lang="nl-NL" sz="2600" dirty="0" smtClean="0"/>
              <a:t>Bijvoorbeeld</a:t>
            </a:r>
            <a:r>
              <a:rPr lang="nl-NL" sz="2600" dirty="0"/>
              <a:t>: </a:t>
            </a:r>
            <a:endParaRPr lang="nl-NL" dirty="0" smtClean="0"/>
          </a:p>
          <a:p>
            <a:pPr lvl="1"/>
            <a:r>
              <a:rPr lang="nl-NL" dirty="0" smtClean="0"/>
              <a:t>Het onderzoeken van een dier, het toepassen van een behandeling, een operatie daaronder niet inbegrepen</a:t>
            </a:r>
          </a:p>
          <a:p>
            <a:pPr lvl="1"/>
            <a:r>
              <a:rPr lang="nl-NL" dirty="0" smtClean="0"/>
              <a:t>Afnemen van bloed en het geven van injecties, andere dan met diergeneesmiddelen als bedoeld in artikel 30, vierde lid, van de DGW (UDD-middelen)</a:t>
            </a:r>
          </a:p>
        </p:txBody>
      </p:sp>
    </p:spTree>
    <p:extLst>
      <p:ext uri="{BB962C8B-B14F-4D97-AF65-F5344CB8AC3E}">
        <p14:creationId xmlns:p14="http://schemas.microsoft.com/office/powerpoint/2010/main" val="832295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002060"/>
                </a:solidFill>
              </a:rPr>
              <a:t>Verslag ARBO: opdracht 1</a:t>
            </a:r>
            <a:endParaRPr lang="nl-NL" b="1" dirty="0">
              <a:solidFill>
                <a:srgbClr val="002060"/>
              </a:solidFill>
            </a:endParaRPr>
          </a:p>
        </p:txBody>
      </p:sp>
      <p:sp>
        <p:nvSpPr>
          <p:cNvPr id="3" name="Tijdelijke aanduiding voor inhoud 2"/>
          <p:cNvSpPr>
            <a:spLocks noGrp="1"/>
          </p:cNvSpPr>
          <p:nvPr>
            <p:ph idx="1"/>
          </p:nvPr>
        </p:nvSpPr>
        <p:spPr/>
        <p:txBody>
          <a:bodyPr/>
          <a:lstStyle/>
          <a:p>
            <a:endParaRPr lang="nl-NL" dirty="0" smtClean="0"/>
          </a:p>
          <a:p>
            <a:endParaRPr lang="nl-NL" dirty="0"/>
          </a:p>
        </p:txBody>
      </p:sp>
      <p:sp>
        <p:nvSpPr>
          <p:cNvPr id="4" name="Tijdelijke aanduiding voor inhoud 2"/>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nl-NL" b="1" dirty="0">
                <a:solidFill>
                  <a:srgbClr val="002060"/>
                </a:solidFill>
              </a:rPr>
              <a:t>Lijst met </a:t>
            </a:r>
            <a:r>
              <a:rPr lang="nl-NL" b="1" dirty="0" smtClean="0">
                <a:solidFill>
                  <a:srgbClr val="002060"/>
                </a:solidFill>
              </a:rPr>
              <a:t>handelingen</a:t>
            </a:r>
          </a:p>
          <a:p>
            <a:pPr marL="0" indent="0">
              <a:buNone/>
            </a:pPr>
            <a:endParaRPr lang="nl-NL" dirty="0" smtClean="0"/>
          </a:p>
          <a:p>
            <a:r>
              <a:rPr lang="nl-NL" dirty="0" smtClean="0"/>
              <a:t>Ontwikkel een lijst met minimaal 50 diergeneeskundige handelingen die je als assistente mag/niet mag uitvoeren en onder welke voorwaarden</a:t>
            </a:r>
          </a:p>
          <a:p>
            <a:endParaRPr lang="nl-NL" dirty="0"/>
          </a:p>
        </p:txBody>
      </p:sp>
    </p:spTree>
    <p:extLst>
      <p:ext uri="{BB962C8B-B14F-4D97-AF65-F5344CB8AC3E}">
        <p14:creationId xmlns:p14="http://schemas.microsoft.com/office/powerpoint/2010/main" val="2930964000"/>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446</TotalTime>
  <Words>350</Words>
  <Application>Microsoft Office PowerPoint</Application>
  <PresentationFormat>Breedbeeld</PresentationFormat>
  <Paragraphs>54</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Calibri Light</vt:lpstr>
      <vt:lpstr>Kantoorthema</vt:lpstr>
      <vt:lpstr>Arbo en Wetgeving</vt:lpstr>
      <vt:lpstr>Inhoud vandaag</vt:lpstr>
      <vt:lpstr>Afronden lessen ARBO</vt:lpstr>
      <vt:lpstr>WUD</vt:lpstr>
      <vt:lpstr>Definities</vt:lpstr>
      <vt:lpstr>WUD</vt:lpstr>
      <vt:lpstr>Rol van dierenarts bij paraveterinaire handelingen</vt:lpstr>
      <vt:lpstr>Verslag ARBO: opdracht 1</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Arbo en Wetgeving</dc:title>
  <dc:creator>Sabine Timmer</dc:creator>
  <cp:lastModifiedBy>Sabine Timmer</cp:lastModifiedBy>
  <cp:revision>32</cp:revision>
  <dcterms:created xsi:type="dcterms:W3CDTF">2018-04-19T07:19:15Z</dcterms:created>
  <dcterms:modified xsi:type="dcterms:W3CDTF">2018-06-06T09:26:25Z</dcterms:modified>
</cp:coreProperties>
</file>